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Geist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Geist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Geis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3162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6275903" y="620316"/>
            <a:ext cx="7564993" cy="1339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AI-Powered Healthcare Triage Bot</a:t>
            </a:r>
            <a:endParaRPr b="0" i="0" sz="4200" u="none" cap="none" strike="noStrike"/>
          </a:p>
        </p:txBody>
      </p:sp>
      <p:sp>
        <p:nvSpPr>
          <p:cNvPr id="66" name="Google Shape;66;p15"/>
          <p:cNvSpPr/>
          <p:nvPr/>
        </p:nvSpPr>
        <p:spPr>
          <a:xfrm>
            <a:off x="6275903" y="2281118"/>
            <a:ext cx="7564993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None/>
            </a:pPr>
            <a:r>
              <a:rPr b="1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Bridging the healthcare gap in underserved communities through intelligent symptom assessment and care guidance</a:t>
            </a:r>
            <a:endParaRPr b="0" i="0" sz="1650" u="none" cap="none" strike="noStrike"/>
          </a:p>
        </p:txBody>
      </p:sp>
      <p:sp>
        <p:nvSpPr>
          <p:cNvPr id="67" name="Google Shape;67;p15"/>
          <p:cNvSpPr/>
          <p:nvPr/>
        </p:nvSpPr>
        <p:spPr>
          <a:xfrm>
            <a:off x="6275903" y="3207901"/>
            <a:ext cx="7564993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Geist"/>
              <a:buNone/>
            </a:pPr>
            <a:r>
              <a:rPr b="0" i="0" lang="en-US" sz="21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Smart AI Assistant Rural &amp; Remote Healthcare</a:t>
            </a:r>
            <a:endParaRPr b="0" i="0" sz="2100" u="none" cap="none" strike="noStrike"/>
          </a:p>
        </p:txBody>
      </p:sp>
      <p:sp>
        <p:nvSpPr>
          <p:cNvPr id="68" name="Google Shape;68;p15"/>
          <p:cNvSpPr/>
          <p:nvPr/>
        </p:nvSpPr>
        <p:spPr>
          <a:xfrm>
            <a:off x="6275903" y="3957876"/>
            <a:ext cx="5758339" cy="535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50"/>
              <a:buFont typeface="Arial"/>
              <a:buNone/>
            </a:pPr>
            <a:r>
              <a:rPr b="1" i="0" lang="en-US" sz="33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Team Name: Tech Shikaris</a:t>
            </a:r>
            <a:endParaRPr b="0" i="0" sz="3350" u="none" cap="none" strike="noStrike"/>
          </a:p>
        </p:txBody>
      </p:sp>
      <p:sp>
        <p:nvSpPr>
          <p:cNvPr id="69" name="Google Shape;69;p15"/>
          <p:cNvSpPr/>
          <p:nvPr/>
        </p:nvSpPr>
        <p:spPr>
          <a:xfrm>
            <a:off x="6275903" y="4815007"/>
            <a:ext cx="4285893" cy="535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50"/>
              <a:buFont typeface="Arial"/>
              <a:buNone/>
            </a:pPr>
            <a:r>
              <a:rPr b="1" i="0" lang="en-US" sz="33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Team Member:</a:t>
            </a:r>
            <a:endParaRPr b="0" i="0" sz="3350" u="none" cap="none" strike="noStrike"/>
          </a:p>
        </p:txBody>
      </p:sp>
      <p:sp>
        <p:nvSpPr>
          <p:cNvPr id="70" name="Google Shape;70;p15"/>
          <p:cNvSpPr/>
          <p:nvPr/>
        </p:nvSpPr>
        <p:spPr>
          <a:xfrm>
            <a:off x="6275903" y="5672138"/>
            <a:ext cx="7564993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Char char="•"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Pranjal Shukla</a:t>
            </a:r>
            <a:endParaRPr b="0" i="0" sz="1650" u="none" cap="none" strike="noStrike"/>
          </a:p>
        </p:txBody>
      </p:sp>
      <p:sp>
        <p:nvSpPr>
          <p:cNvPr id="71" name="Google Shape;71;p15"/>
          <p:cNvSpPr/>
          <p:nvPr/>
        </p:nvSpPr>
        <p:spPr>
          <a:xfrm>
            <a:off x="6275903" y="6175653"/>
            <a:ext cx="7564993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Char char="•"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Akash kumar</a:t>
            </a:r>
            <a:endParaRPr b="0" i="0" sz="1650" u="none" cap="none" strike="noStrike"/>
          </a:p>
        </p:txBody>
      </p:sp>
      <p:sp>
        <p:nvSpPr>
          <p:cNvPr id="72" name="Google Shape;72;p15"/>
          <p:cNvSpPr/>
          <p:nvPr/>
        </p:nvSpPr>
        <p:spPr>
          <a:xfrm>
            <a:off x="6275903" y="6679168"/>
            <a:ext cx="7564993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Char char="•"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Raj Singh</a:t>
            </a:r>
            <a:endParaRPr b="0" i="0" sz="1650" u="none" cap="none" strike="noStrike"/>
          </a:p>
        </p:txBody>
      </p:sp>
      <p:sp>
        <p:nvSpPr>
          <p:cNvPr id="73" name="Google Shape;73;p15"/>
          <p:cNvSpPr/>
          <p:nvPr/>
        </p:nvSpPr>
        <p:spPr>
          <a:xfrm>
            <a:off x="6275903" y="7182683"/>
            <a:ext cx="7564993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Char char="•"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Chayan Khatua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7" name="Google Shape;2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4197" y="255151"/>
            <a:ext cx="2721888" cy="204144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/>
          <p:nvPr/>
        </p:nvSpPr>
        <p:spPr>
          <a:xfrm>
            <a:off x="793790" y="3223022"/>
            <a:ext cx="6247209" cy="637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Competitive Advantages</a:t>
            </a:r>
            <a:endParaRPr b="0" i="0" sz="4000" u="none" cap="none" strike="noStrike"/>
          </a:p>
        </p:txBody>
      </p:sp>
      <p:sp>
        <p:nvSpPr>
          <p:cNvPr id="269" name="Google Shape;269;p24"/>
          <p:cNvSpPr/>
          <p:nvPr/>
        </p:nvSpPr>
        <p:spPr>
          <a:xfrm>
            <a:off x="793790" y="4167068"/>
            <a:ext cx="459224" cy="459224"/>
          </a:xfrm>
          <a:prstGeom prst="roundRect">
            <a:avLst>
              <a:gd fmla="val 4000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1457087" y="4237196"/>
            <a:ext cx="3330535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Multilingual Accessibility</a:t>
            </a:r>
            <a:endParaRPr b="0" i="0" sz="2000" u="none" cap="none" strike="noStrike"/>
          </a:p>
        </p:txBody>
      </p:sp>
      <p:sp>
        <p:nvSpPr>
          <p:cNvPr id="271" name="Google Shape;271;p24"/>
          <p:cNvSpPr/>
          <p:nvPr/>
        </p:nvSpPr>
        <p:spPr>
          <a:xfrm>
            <a:off x="1457087" y="4678442"/>
            <a:ext cx="5730478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Native English and Hindi support removes language barriers for diverse patient populations across India.</a:t>
            </a:r>
            <a:endParaRPr b="0" i="0" sz="1600" u="none" cap="none" strike="noStrike"/>
          </a:p>
        </p:txBody>
      </p:sp>
      <p:sp>
        <p:nvSpPr>
          <p:cNvPr id="272" name="Google Shape;272;p24"/>
          <p:cNvSpPr/>
          <p:nvPr/>
        </p:nvSpPr>
        <p:spPr>
          <a:xfrm>
            <a:off x="7442716" y="4167068"/>
            <a:ext cx="459224" cy="459224"/>
          </a:xfrm>
          <a:prstGeom prst="roundRect">
            <a:avLst>
              <a:gd fmla="val 4000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8106013" y="4237196"/>
            <a:ext cx="3089553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Simple User Experience</a:t>
            </a:r>
            <a:endParaRPr b="0" i="0" sz="2000" u="none" cap="none" strike="noStrike"/>
          </a:p>
        </p:txBody>
      </p:sp>
      <p:sp>
        <p:nvSpPr>
          <p:cNvPr id="274" name="Google Shape;274;p24"/>
          <p:cNvSpPr/>
          <p:nvPr/>
        </p:nvSpPr>
        <p:spPr>
          <a:xfrm>
            <a:off x="8106013" y="4678442"/>
            <a:ext cx="5730597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Intuitive chatbot interface with minimal learning curve makes healthcare guidance accessible to all users.</a:t>
            </a:r>
            <a:endParaRPr b="0" i="0" sz="1600" u="none" cap="none" strike="noStrike"/>
          </a:p>
        </p:txBody>
      </p:sp>
      <p:sp>
        <p:nvSpPr>
          <p:cNvPr id="275" name="Google Shape;275;p24"/>
          <p:cNvSpPr/>
          <p:nvPr/>
        </p:nvSpPr>
        <p:spPr>
          <a:xfrm>
            <a:off x="793790" y="5740122"/>
            <a:ext cx="459224" cy="459224"/>
          </a:xfrm>
          <a:prstGeom prst="roundRect">
            <a:avLst>
              <a:gd fmla="val 4000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1457087" y="5810250"/>
            <a:ext cx="3577947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Competitive Differentiation</a:t>
            </a:r>
            <a:endParaRPr b="0" i="0" sz="2000" u="none" cap="none" strike="noStrike"/>
          </a:p>
        </p:txBody>
      </p:sp>
      <p:sp>
        <p:nvSpPr>
          <p:cNvPr id="277" name="Google Shape;277;p24"/>
          <p:cNvSpPr/>
          <p:nvPr/>
        </p:nvSpPr>
        <p:spPr>
          <a:xfrm>
            <a:off x="1457087" y="6251496"/>
            <a:ext cx="5730478" cy="130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Unlike WebMD or Ada Health, our solution focuses specifically on underserved populations with multilingual support, offline capability, and integration with local healthcare networks rather than general symptom checking.</a:t>
            </a:r>
            <a:endParaRPr b="0" i="0" sz="1600" u="none" cap="none" strike="noStrike"/>
          </a:p>
        </p:txBody>
      </p:sp>
      <p:sp>
        <p:nvSpPr>
          <p:cNvPr id="278" name="Google Shape;278;p24"/>
          <p:cNvSpPr/>
          <p:nvPr/>
        </p:nvSpPr>
        <p:spPr>
          <a:xfrm>
            <a:off x="7442716" y="5740122"/>
            <a:ext cx="459224" cy="459224"/>
          </a:xfrm>
          <a:prstGeom prst="roundRect">
            <a:avLst>
              <a:gd fmla="val 4000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8106013" y="5810250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Platform Flexibility</a:t>
            </a:r>
            <a:endParaRPr b="0" i="0" sz="2000" u="none" cap="none" strike="noStrike"/>
          </a:p>
        </p:txBody>
      </p:sp>
      <p:sp>
        <p:nvSpPr>
          <p:cNvPr id="280" name="Google Shape;280;p24"/>
          <p:cNvSpPr/>
          <p:nvPr/>
        </p:nvSpPr>
        <p:spPr>
          <a:xfrm>
            <a:off x="8106013" y="6251496"/>
            <a:ext cx="5730597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Deployable across mobile apps, WhatsApp integration, or web browsers for maximum reach and convenience.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>
            <a:off x="793790" y="635556"/>
            <a:ext cx="9658469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Risk Mitigation &amp; Compliance Framework</a:t>
            </a:r>
            <a:endParaRPr b="0" i="0" sz="3550" u="none" cap="none" strike="noStrike"/>
          </a:p>
        </p:txBody>
      </p:sp>
      <p:sp>
        <p:nvSpPr>
          <p:cNvPr id="287" name="Google Shape;287;p25"/>
          <p:cNvSpPr/>
          <p:nvPr/>
        </p:nvSpPr>
        <p:spPr>
          <a:xfrm>
            <a:off x="793790" y="1565434"/>
            <a:ext cx="6430685" cy="3213854"/>
          </a:xfrm>
          <a:prstGeom prst="roundRect">
            <a:avLst>
              <a:gd fmla="val 5082" name="adj"/>
            </a:avLst>
          </a:prstGeom>
          <a:solidFill>
            <a:srgbClr val="E5F9F2">
              <a:alpha val="74901"/>
            </a:srgbClr>
          </a:solidFill>
          <a:ln cap="flat" cmpd="sng" w="22850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816650" y="1588294"/>
            <a:ext cx="6384965" cy="544354"/>
          </a:xfrm>
          <a:prstGeom prst="roundRect">
            <a:avLst>
              <a:gd fmla="val 24963" name="adj"/>
            </a:avLst>
          </a:prstGeom>
          <a:solidFill>
            <a:srgbClr val="D1EF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9" name="Google Shape;2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2984" y="1686520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/>
          <p:nvPr/>
        </p:nvSpPr>
        <p:spPr>
          <a:xfrm>
            <a:off x="998101" y="2314099"/>
            <a:ext cx="3213259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Medical Liability Protection</a:t>
            </a:r>
            <a:endParaRPr b="0" i="0" sz="1750" u="none" cap="none" strike="noStrike"/>
          </a:p>
        </p:txBody>
      </p:sp>
      <p:sp>
        <p:nvSpPr>
          <p:cNvPr id="291" name="Google Shape;291;p25"/>
          <p:cNvSpPr/>
          <p:nvPr/>
        </p:nvSpPr>
        <p:spPr>
          <a:xfrm>
            <a:off x="998101" y="2706410"/>
            <a:ext cx="6022062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Professional liability insurance coverage for AI-assisted triage recommendations</a:t>
            </a:r>
            <a:endParaRPr b="0" i="0" sz="1400" u="none" cap="none" strike="noStrike"/>
          </a:p>
        </p:txBody>
      </p:sp>
      <p:sp>
        <p:nvSpPr>
          <p:cNvPr id="292" name="Google Shape;292;p25"/>
          <p:cNvSpPr/>
          <p:nvPr/>
        </p:nvSpPr>
        <p:spPr>
          <a:xfrm>
            <a:off x="998101" y="3350419"/>
            <a:ext cx="6022062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Clear scope limitations: guidance only, not diagnostic or treatment decisions</a:t>
            </a:r>
            <a:endParaRPr b="0" i="0" sz="1400" u="none" cap="none" strike="noStrike"/>
          </a:p>
        </p:txBody>
      </p:sp>
      <p:sp>
        <p:nvSpPr>
          <p:cNvPr id="293" name="Google Shape;293;p25"/>
          <p:cNvSpPr/>
          <p:nvPr/>
        </p:nvSpPr>
        <p:spPr>
          <a:xfrm>
            <a:off x="998101" y="3994428"/>
            <a:ext cx="6022062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Mandatory healthcare professional oversight for all moderate-to-severe cases</a:t>
            </a:r>
            <a:endParaRPr b="0" i="0" sz="1400" u="none" cap="none" strike="noStrike"/>
          </a:p>
        </p:txBody>
      </p:sp>
      <p:sp>
        <p:nvSpPr>
          <p:cNvPr id="294" name="Google Shape;294;p25"/>
          <p:cNvSpPr/>
          <p:nvPr/>
        </p:nvSpPr>
        <p:spPr>
          <a:xfrm>
            <a:off x="7405926" y="1565434"/>
            <a:ext cx="6430685" cy="3213854"/>
          </a:xfrm>
          <a:prstGeom prst="roundRect">
            <a:avLst>
              <a:gd fmla="val 5082" name="adj"/>
            </a:avLst>
          </a:prstGeom>
          <a:solidFill>
            <a:srgbClr val="E5F9F2">
              <a:alpha val="74901"/>
            </a:srgbClr>
          </a:solidFill>
          <a:ln cap="flat" cmpd="sng" w="22850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7428786" y="1588294"/>
            <a:ext cx="6384965" cy="544354"/>
          </a:xfrm>
          <a:prstGeom prst="roundRect">
            <a:avLst>
              <a:gd fmla="val 24963" name="adj"/>
            </a:avLst>
          </a:prstGeom>
          <a:solidFill>
            <a:srgbClr val="D1EF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6" name="Google Shape;29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5120" y="1686520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/>
          <p:nvPr/>
        </p:nvSpPr>
        <p:spPr>
          <a:xfrm>
            <a:off x="7610237" y="2314099"/>
            <a:ext cx="2713553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Regulatory Compliance</a:t>
            </a:r>
            <a:endParaRPr b="0" i="0" sz="1750" u="none" cap="none" strike="noStrike"/>
          </a:p>
        </p:txBody>
      </p:sp>
      <p:sp>
        <p:nvSpPr>
          <p:cNvPr id="298" name="Google Shape;298;p25"/>
          <p:cNvSpPr/>
          <p:nvPr/>
        </p:nvSpPr>
        <p:spPr>
          <a:xfrm>
            <a:off x="7610237" y="2706410"/>
            <a:ext cx="602206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FDA 21 CFR Part 820 medical device software guidelines adherence</a:t>
            </a:r>
            <a:endParaRPr b="0" i="0" sz="1400" u="none" cap="none" strike="noStrike"/>
          </a:p>
        </p:txBody>
      </p:sp>
      <p:sp>
        <p:nvSpPr>
          <p:cNvPr id="299" name="Google Shape;299;p25"/>
          <p:cNvSpPr/>
          <p:nvPr/>
        </p:nvSpPr>
        <p:spPr>
          <a:xfrm>
            <a:off x="7610237" y="3060144"/>
            <a:ext cx="602206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HIPAA-compliant data encryption and storage protocols</a:t>
            </a:r>
            <a:endParaRPr b="0" i="0" sz="1400" u="none" cap="none" strike="noStrike"/>
          </a:p>
        </p:txBody>
      </p:sp>
      <p:sp>
        <p:nvSpPr>
          <p:cNvPr id="300" name="Google Shape;300;p25"/>
          <p:cNvSpPr/>
          <p:nvPr/>
        </p:nvSpPr>
        <p:spPr>
          <a:xfrm>
            <a:off x="7610237" y="3413879"/>
            <a:ext cx="602206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SOC 2 Type II certification for healthcare data security</a:t>
            </a:r>
            <a:endParaRPr b="0" i="0" sz="1400" u="none" cap="none" strike="noStrike"/>
          </a:p>
        </p:txBody>
      </p:sp>
      <p:sp>
        <p:nvSpPr>
          <p:cNvPr id="301" name="Google Shape;301;p25"/>
          <p:cNvSpPr/>
          <p:nvPr/>
        </p:nvSpPr>
        <p:spPr>
          <a:xfrm>
            <a:off x="793790" y="4960739"/>
            <a:ext cx="6430685" cy="2633305"/>
          </a:xfrm>
          <a:prstGeom prst="roundRect">
            <a:avLst>
              <a:gd fmla="val 6202" name="adj"/>
            </a:avLst>
          </a:prstGeom>
          <a:solidFill>
            <a:srgbClr val="E5F9F2">
              <a:alpha val="74901"/>
            </a:srgbClr>
          </a:solidFill>
          <a:ln cap="flat" cmpd="sng" w="22850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/>
          <p:nvPr/>
        </p:nvSpPr>
        <p:spPr>
          <a:xfrm>
            <a:off x="816650" y="4983599"/>
            <a:ext cx="6384965" cy="544354"/>
          </a:xfrm>
          <a:prstGeom prst="roundRect">
            <a:avLst>
              <a:gd fmla="val 24963" name="adj"/>
            </a:avLst>
          </a:prstGeom>
          <a:solidFill>
            <a:srgbClr val="D1EF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3" name="Google Shape;30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984" y="5081826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/>
          <p:nvPr/>
        </p:nvSpPr>
        <p:spPr>
          <a:xfrm>
            <a:off x="998101" y="5709404"/>
            <a:ext cx="3076099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Clinical Validation Process</a:t>
            </a:r>
            <a:endParaRPr b="0" i="0" sz="1750" u="none" cap="none" strike="noStrike"/>
          </a:p>
        </p:txBody>
      </p:sp>
      <p:sp>
        <p:nvSpPr>
          <p:cNvPr id="305" name="Google Shape;305;p25"/>
          <p:cNvSpPr/>
          <p:nvPr/>
        </p:nvSpPr>
        <p:spPr>
          <a:xfrm>
            <a:off x="998101" y="6101715"/>
            <a:ext cx="602206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Continuous validation against clinical outcomes data</a:t>
            </a:r>
            <a:endParaRPr b="0" i="0" sz="1400" u="none" cap="none" strike="noStrike"/>
          </a:p>
        </p:txBody>
      </p:sp>
      <p:sp>
        <p:nvSpPr>
          <p:cNvPr id="306" name="Google Shape;306;p25"/>
          <p:cNvSpPr/>
          <p:nvPr/>
        </p:nvSpPr>
        <p:spPr>
          <a:xfrm>
            <a:off x="998101" y="6455450"/>
            <a:ext cx="602206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Regular algorithm updates based on peer-reviewed medical literature</a:t>
            </a:r>
            <a:endParaRPr b="0" i="0" sz="1400" u="none" cap="none" strike="noStrike"/>
          </a:p>
        </p:txBody>
      </p:sp>
      <p:sp>
        <p:nvSpPr>
          <p:cNvPr id="307" name="Google Shape;307;p25"/>
          <p:cNvSpPr/>
          <p:nvPr/>
        </p:nvSpPr>
        <p:spPr>
          <a:xfrm>
            <a:off x="998101" y="6809184"/>
            <a:ext cx="602206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Healthcare professional review board for recommendation accuracy</a:t>
            </a:r>
            <a:endParaRPr b="0" i="0" sz="1400" u="none" cap="none" strike="noStrike"/>
          </a:p>
        </p:txBody>
      </p:sp>
      <p:sp>
        <p:nvSpPr>
          <p:cNvPr id="308" name="Google Shape;308;p25"/>
          <p:cNvSpPr/>
          <p:nvPr/>
        </p:nvSpPr>
        <p:spPr>
          <a:xfrm>
            <a:off x="7405926" y="4960739"/>
            <a:ext cx="6430685" cy="2633305"/>
          </a:xfrm>
          <a:prstGeom prst="roundRect">
            <a:avLst>
              <a:gd fmla="val 6202" name="adj"/>
            </a:avLst>
          </a:prstGeom>
          <a:solidFill>
            <a:srgbClr val="E5F9F2">
              <a:alpha val="74901"/>
            </a:srgbClr>
          </a:solidFill>
          <a:ln cap="flat" cmpd="sng" w="22850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7428786" y="4983599"/>
            <a:ext cx="6384965" cy="544354"/>
          </a:xfrm>
          <a:prstGeom prst="roundRect">
            <a:avLst>
              <a:gd fmla="val 24963" name="adj"/>
            </a:avLst>
          </a:prstGeom>
          <a:solidFill>
            <a:srgbClr val="D1EF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0" name="Google Shape;31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85120" y="5081826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/>
          <p:nvPr/>
        </p:nvSpPr>
        <p:spPr>
          <a:xfrm>
            <a:off x="7610237" y="5709404"/>
            <a:ext cx="2954298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Risk Assessment Protocol</a:t>
            </a:r>
            <a:endParaRPr b="0" i="0" sz="1750" u="none" cap="none" strike="noStrike"/>
          </a:p>
        </p:txBody>
      </p:sp>
      <p:sp>
        <p:nvSpPr>
          <p:cNvPr id="312" name="Google Shape;312;p25"/>
          <p:cNvSpPr/>
          <p:nvPr/>
        </p:nvSpPr>
        <p:spPr>
          <a:xfrm>
            <a:off x="7610237" y="6101715"/>
            <a:ext cx="602206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Conservative bias toward higher acuity recommendations</a:t>
            </a:r>
            <a:endParaRPr b="0" i="0" sz="1400" u="none" cap="none" strike="noStrike"/>
          </a:p>
        </p:txBody>
      </p:sp>
      <p:sp>
        <p:nvSpPr>
          <p:cNvPr id="313" name="Google Shape;313;p25"/>
          <p:cNvSpPr/>
          <p:nvPr/>
        </p:nvSpPr>
        <p:spPr>
          <a:xfrm>
            <a:off x="7610237" y="6455450"/>
            <a:ext cx="6022062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Automatic escalation triggers for emergency symptoms</a:t>
            </a:r>
            <a:endParaRPr b="0" i="0" sz="1400" u="none" cap="none" strike="noStrike"/>
          </a:p>
        </p:txBody>
      </p:sp>
      <p:sp>
        <p:nvSpPr>
          <p:cNvPr id="314" name="Google Shape;314;p25"/>
          <p:cNvSpPr/>
          <p:nvPr/>
        </p:nvSpPr>
        <p:spPr>
          <a:xfrm>
            <a:off x="7610237" y="6809184"/>
            <a:ext cx="6022062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Char char="•"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Clear patient education on when to seek immediate medical attention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/>
          <p:nvPr/>
        </p:nvSpPr>
        <p:spPr>
          <a:xfrm>
            <a:off x="793075" y="623173"/>
            <a:ext cx="7028855" cy="5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Future Development Roadmap</a:t>
            </a:r>
            <a:endParaRPr b="0" i="0" sz="3550" u="none" cap="none" strike="noStrike"/>
          </a:p>
        </p:txBody>
      </p:sp>
      <p:sp>
        <p:nvSpPr>
          <p:cNvPr id="321" name="Google Shape;321;p26"/>
          <p:cNvSpPr/>
          <p:nvPr/>
        </p:nvSpPr>
        <p:spPr>
          <a:xfrm>
            <a:off x="7303770" y="1552218"/>
            <a:ext cx="22860" cy="4475440"/>
          </a:xfrm>
          <a:prstGeom prst="roundRect">
            <a:avLst>
              <a:gd fmla="val 713756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6590228" y="1744742"/>
            <a:ext cx="543878" cy="22860"/>
          </a:xfrm>
          <a:prstGeom prst="roundRect">
            <a:avLst>
              <a:gd fmla="val 713756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7111246" y="1552218"/>
            <a:ext cx="407908" cy="407908"/>
          </a:xfrm>
          <a:prstGeom prst="roundRect">
            <a:avLst>
              <a:gd fmla="val 40000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7179231" y="1586210"/>
            <a:ext cx="271939" cy="339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100" u="none" cap="none" strike="noStrike"/>
          </a:p>
        </p:txBody>
      </p:sp>
      <p:sp>
        <p:nvSpPr>
          <p:cNvPr id="325" name="Google Shape;325;p26"/>
          <p:cNvSpPr/>
          <p:nvPr/>
        </p:nvSpPr>
        <p:spPr>
          <a:xfrm>
            <a:off x="4142661" y="1614488"/>
            <a:ext cx="2266117" cy="28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Voice Integration</a:t>
            </a:r>
            <a:endParaRPr b="0" i="0" sz="1750" u="none" cap="none" strike="noStrike"/>
          </a:p>
        </p:txBody>
      </p:sp>
      <p:sp>
        <p:nvSpPr>
          <p:cNvPr id="326" name="Google Shape;326;p26"/>
          <p:cNvSpPr/>
          <p:nvPr/>
        </p:nvSpPr>
        <p:spPr>
          <a:xfrm>
            <a:off x="793075" y="2006322"/>
            <a:ext cx="5615702" cy="58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Voice input and output capabilities to serve illiterate users and improve accessibility across all literacy levels.</a:t>
            </a:r>
            <a:endParaRPr b="0" i="0" sz="1400" u="none" cap="none" strike="noStrike"/>
          </a:p>
        </p:txBody>
      </p:sp>
      <p:sp>
        <p:nvSpPr>
          <p:cNvPr id="327" name="Google Shape;327;p26"/>
          <p:cNvSpPr/>
          <p:nvPr/>
        </p:nvSpPr>
        <p:spPr>
          <a:xfrm>
            <a:off x="7496294" y="2832378"/>
            <a:ext cx="543878" cy="22860"/>
          </a:xfrm>
          <a:prstGeom prst="roundRect">
            <a:avLst>
              <a:gd fmla="val 713756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7111246" y="2639854"/>
            <a:ext cx="407908" cy="407908"/>
          </a:xfrm>
          <a:prstGeom prst="roundRect">
            <a:avLst>
              <a:gd fmla="val 40000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7179231" y="2673846"/>
            <a:ext cx="271939" cy="339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100" u="none" cap="none" strike="noStrike"/>
          </a:p>
        </p:txBody>
      </p:sp>
      <p:sp>
        <p:nvSpPr>
          <p:cNvPr id="330" name="Google Shape;330;p26"/>
          <p:cNvSpPr/>
          <p:nvPr/>
        </p:nvSpPr>
        <p:spPr>
          <a:xfrm>
            <a:off x="8221623" y="2702123"/>
            <a:ext cx="2455307" cy="28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Wearable Integration</a:t>
            </a:r>
            <a:endParaRPr b="0" i="0" sz="1750" u="none" cap="none" strike="noStrike"/>
          </a:p>
        </p:txBody>
      </p:sp>
      <p:sp>
        <p:nvSpPr>
          <p:cNvPr id="331" name="Google Shape;331;p26"/>
          <p:cNvSpPr/>
          <p:nvPr/>
        </p:nvSpPr>
        <p:spPr>
          <a:xfrm>
            <a:off x="8221623" y="3093958"/>
            <a:ext cx="5615702" cy="58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Connect with IoT devices to monitor heart rate, SpO2, and other vital signs for comprehensive health assessment.</a:t>
            </a:r>
            <a:endParaRPr b="0" i="0" sz="1400" u="none" cap="none" strike="noStrike"/>
          </a:p>
        </p:txBody>
      </p:sp>
      <p:sp>
        <p:nvSpPr>
          <p:cNvPr id="332" name="Google Shape;332;p26"/>
          <p:cNvSpPr/>
          <p:nvPr/>
        </p:nvSpPr>
        <p:spPr>
          <a:xfrm>
            <a:off x="6590228" y="3769876"/>
            <a:ext cx="543878" cy="22860"/>
          </a:xfrm>
          <a:prstGeom prst="roundRect">
            <a:avLst>
              <a:gd fmla="val 713756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7111246" y="3577352"/>
            <a:ext cx="407908" cy="407908"/>
          </a:xfrm>
          <a:prstGeom prst="roundRect">
            <a:avLst>
              <a:gd fmla="val 40000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7179231" y="3611344"/>
            <a:ext cx="271939" cy="339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100" u="none" cap="none" strike="noStrike"/>
          </a:p>
        </p:txBody>
      </p:sp>
      <p:sp>
        <p:nvSpPr>
          <p:cNvPr id="335" name="Google Shape;335;p26"/>
          <p:cNvSpPr/>
          <p:nvPr/>
        </p:nvSpPr>
        <p:spPr>
          <a:xfrm>
            <a:off x="4038362" y="3639622"/>
            <a:ext cx="2370415" cy="28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Telemedicine Bridge</a:t>
            </a:r>
            <a:endParaRPr b="0" i="0" sz="1750" u="none" cap="none" strike="noStrike"/>
          </a:p>
        </p:txBody>
      </p:sp>
      <p:sp>
        <p:nvSpPr>
          <p:cNvPr id="336" name="Google Shape;336;p26"/>
          <p:cNvSpPr/>
          <p:nvPr/>
        </p:nvSpPr>
        <p:spPr>
          <a:xfrm>
            <a:off x="793075" y="4031456"/>
            <a:ext cx="5615702" cy="58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Direct integration with telemedicine platforms enabling seamless transitions to virtual doctor consultations when needed.</a:t>
            </a:r>
            <a:endParaRPr b="0" i="0" sz="1400" u="none" cap="none" strike="noStrike"/>
          </a:p>
        </p:txBody>
      </p:sp>
      <p:sp>
        <p:nvSpPr>
          <p:cNvPr id="337" name="Google Shape;337;p26"/>
          <p:cNvSpPr/>
          <p:nvPr/>
        </p:nvSpPr>
        <p:spPr>
          <a:xfrm>
            <a:off x="7496294" y="4707493"/>
            <a:ext cx="543878" cy="22860"/>
          </a:xfrm>
          <a:prstGeom prst="roundRect">
            <a:avLst>
              <a:gd fmla="val 713756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7111246" y="4514969"/>
            <a:ext cx="407908" cy="407908"/>
          </a:xfrm>
          <a:prstGeom prst="roundRect">
            <a:avLst>
              <a:gd fmla="val 40000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7179231" y="4548961"/>
            <a:ext cx="271939" cy="339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100" u="none" cap="none" strike="noStrike"/>
          </a:p>
        </p:txBody>
      </p:sp>
      <p:sp>
        <p:nvSpPr>
          <p:cNvPr id="340" name="Google Shape;340;p26"/>
          <p:cNvSpPr/>
          <p:nvPr/>
        </p:nvSpPr>
        <p:spPr>
          <a:xfrm>
            <a:off x="8221623" y="4577239"/>
            <a:ext cx="2266117" cy="28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Localized Learning</a:t>
            </a:r>
            <a:endParaRPr b="0" i="0" sz="1750" u="none" cap="none" strike="noStrike"/>
          </a:p>
        </p:txBody>
      </p:sp>
      <p:sp>
        <p:nvSpPr>
          <p:cNvPr id="341" name="Google Shape;341;p26"/>
          <p:cNvSpPr/>
          <p:nvPr/>
        </p:nvSpPr>
        <p:spPr>
          <a:xfrm>
            <a:off x="8221623" y="4969073"/>
            <a:ext cx="5615702" cy="5800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Machine learning from regional health data to improve diagnostic accuracy and cultural relevance of recommendations.</a:t>
            </a:r>
            <a:endParaRPr b="0" i="0" sz="1400" u="none" cap="none" strike="noStrike"/>
          </a:p>
        </p:txBody>
      </p:sp>
      <p:sp>
        <p:nvSpPr>
          <p:cNvPr id="342" name="Google Shape;342;p26"/>
          <p:cNvSpPr/>
          <p:nvPr/>
        </p:nvSpPr>
        <p:spPr>
          <a:xfrm>
            <a:off x="1065014" y="6503551"/>
            <a:ext cx="4509254" cy="339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Transforming Healthcare Access</a:t>
            </a:r>
            <a:endParaRPr b="0" i="0" sz="2100" u="none" cap="none" strike="noStrike"/>
          </a:p>
        </p:txBody>
      </p:sp>
      <p:sp>
        <p:nvSpPr>
          <p:cNvPr id="343" name="Google Shape;343;p26"/>
          <p:cNvSpPr/>
          <p:nvPr/>
        </p:nvSpPr>
        <p:spPr>
          <a:xfrm>
            <a:off x="1065014" y="7115413"/>
            <a:ext cx="12772311" cy="290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AI-powered triage creates healthcare equity by making intelligent medical guidance accessible to everyone, everywhere.</a:t>
            </a:r>
            <a:endParaRPr b="0" i="0" sz="1400" u="none" cap="none" strike="noStrike"/>
          </a:p>
        </p:txBody>
      </p:sp>
      <p:sp>
        <p:nvSpPr>
          <p:cNvPr id="344" name="Google Shape;344;p26"/>
          <p:cNvSpPr/>
          <p:nvPr/>
        </p:nvSpPr>
        <p:spPr>
          <a:xfrm>
            <a:off x="793075" y="6231612"/>
            <a:ext cx="22860" cy="1377791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768191" y="714256"/>
            <a:ext cx="6489621" cy="445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Executive Summary: Key Highlights</a:t>
            </a:r>
            <a:endParaRPr b="0" i="0" sz="2800" u="none" cap="none" strike="noStrike"/>
          </a:p>
        </p:txBody>
      </p:sp>
      <p:sp>
        <p:nvSpPr>
          <p:cNvPr id="80" name="Google Shape;80;p16"/>
          <p:cNvSpPr/>
          <p:nvPr/>
        </p:nvSpPr>
        <p:spPr>
          <a:xfrm>
            <a:off x="768191" y="1445419"/>
            <a:ext cx="13094018" cy="22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0" i="0" lang="en-US" sz="11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A brief overview of our AI-powered healthcare triage solution and its transformative potential.</a:t>
            </a:r>
            <a:endParaRPr b="0" i="0" sz="1100" u="none" cap="none" strike="noStrike"/>
          </a:p>
        </p:txBody>
      </p:sp>
      <p:sp>
        <p:nvSpPr>
          <p:cNvPr id="81" name="Google Shape;81;p16"/>
          <p:cNvSpPr/>
          <p:nvPr/>
        </p:nvSpPr>
        <p:spPr>
          <a:xfrm>
            <a:off x="768191" y="1834039"/>
            <a:ext cx="13094018" cy="856059"/>
          </a:xfrm>
          <a:prstGeom prst="roundRect">
            <a:avLst>
              <a:gd fmla="val 15001" name="adj"/>
            </a:avLst>
          </a:prstGeom>
          <a:solidFill>
            <a:srgbClr val="E5F9F2">
              <a:alpha val="74901"/>
            </a:srgbClr>
          </a:solidFill>
          <a:ln cap="flat" cmpd="sng" w="152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783431" y="1849279"/>
            <a:ext cx="570667" cy="825579"/>
          </a:xfrm>
          <a:prstGeom prst="roundRect">
            <a:avLst>
              <a:gd fmla="val 19298" name="adj"/>
            </a:avLst>
          </a:prstGeom>
          <a:solidFill>
            <a:srgbClr val="D1EF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977" y="2128361"/>
            <a:ext cx="213955" cy="26741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1496735" y="1991916"/>
            <a:ext cx="1783437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The Problem</a:t>
            </a:r>
            <a:endParaRPr b="0" i="0" sz="1400" u="none" cap="none" strike="noStrike"/>
          </a:p>
        </p:txBody>
      </p:sp>
      <p:sp>
        <p:nvSpPr>
          <p:cNvPr id="85" name="Google Shape;85;p16"/>
          <p:cNvSpPr/>
          <p:nvPr/>
        </p:nvSpPr>
        <p:spPr>
          <a:xfrm>
            <a:off x="1496735" y="2300407"/>
            <a:ext cx="12350234" cy="22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0" i="0" lang="en-US" sz="11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87,150 physician shortage projected by 2037, with 90% of rural counties lacking adequate primary care access and 74 million Americans living in Health Professional Shortage Areas.</a:t>
            </a:r>
            <a:endParaRPr b="0" i="0" sz="1100" u="none" cap="none" strike="noStrike"/>
          </a:p>
        </p:txBody>
      </p:sp>
      <p:sp>
        <p:nvSpPr>
          <p:cNvPr id="86" name="Google Shape;86;p16"/>
          <p:cNvSpPr/>
          <p:nvPr/>
        </p:nvSpPr>
        <p:spPr>
          <a:xfrm>
            <a:off x="768191" y="2832735"/>
            <a:ext cx="13094018" cy="856059"/>
          </a:xfrm>
          <a:prstGeom prst="roundRect">
            <a:avLst>
              <a:gd fmla="val 15001" name="adj"/>
            </a:avLst>
          </a:prstGeom>
          <a:solidFill>
            <a:srgbClr val="E5F9F2">
              <a:alpha val="74901"/>
            </a:srgbClr>
          </a:solidFill>
          <a:ln cap="flat" cmpd="sng" w="152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783431" y="2847975"/>
            <a:ext cx="570667" cy="825579"/>
          </a:xfrm>
          <a:prstGeom prst="roundRect">
            <a:avLst>
              <a:gd fmla="val 19298" name="adj"/>
            </a:avLst>
          </a:prstGeom>
          <a:solidFill>
            <a:srgbClr val="D1EF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7977" y="3127057"/>
            <a:ext cx="213955" cy="26741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1496735" y="2990612"/>
            <a:ext cx="1783437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Our Solution</a:t>
            </a:r>
            <a:endParaRPr b="0" i="0" sz="1400" u="none" cap="none" strike="noStrike"/>
          </a:p>
        </p:txBody>
      </p:sp>
      <p:sp>
        <p:nvSpPr>
          <p:cNvPr id="90" name="Google Shape;90;p16"/>
          <p:cNvSpPr/>
          <p:nvPr/>
        </p:nvSpPr>
        <p:spPr>
          <a:xfrm>
            <a:off x="1496735" y="3299103"/>
            <a:ext cx="12350234" cy="22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0" i="0" lang="en-US" sz="11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AI-powered triage system that optimizes existing healthcare capacity by filtering non-urgent cases, prioritizing critical patients, and providing evidence-based guidance in English and Hindi.</a:t>
            </a:r>
            <a:endParaRPr b="0" i="0" sz="1100" u="none" cap="none" strike="noStrike"/>
          </a:p>
        </p:txBody>
      </p:sp>
      <p:sp>
        <p:nvSpPr>
          <p:cNvPr id="91" name="Google Shape;91;p16"/>
          <p:cNvSpPr/>
          <p:nvPr/>
        </p:nvSpPr>
        <p:spPr>
          <a:xfrm>
            <a:off x="768191" y="3831431"/>
            <a:ext cx="13094018" cy="1686401"/>
          </a:xfrm>
          <a:prstGeom prst="roundRect">
            <a:avLst>
              <a:gd fmla="val 7615" name="adj"/>
            </a:avLst>
          </a:prstGeom>
          <a:solidFill>
            <a:srgbClr val="E5F9F2">
              <a:alpha val="74901"/>
            </a:srgbClr>
          </a:solidFill>
          <a:ln cap="flat" cmpd="sng" w="152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783431" y="3846671"/>
            <a:ext cx="570667" cy="1655921"/>
          </a:xfrm>
          <a:prstGeom prst="roundRect">
            <a:avLst>
              <a:gd fmla="val 19298" name="adj"/>
            </a:avLst>
          </a:prstGeom>
          <a:solidFill>
            <a:srgbClr val="D1EF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977" y="4540925"/>
            <a:ext cx="213955" cy="26741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1496735" y="3989308"/>
            <a:ext cx="1783437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Key Benefits</a:t>
            </a:r>
            <a:endParaRPr b="0" i="0" sz="1400" u="none" cap="none" strike="noStrike"/>
          </a:p>
        </p:txBody>
      </p:sp>
      <p:sp>
        <p:nvSpPr>
          <p:cNvPr id="95" name="Google Shape;95;p16"/>
          <p:cNvSpPr/>
          <p:nvPr/>
        </p:nvSpPr>
        <p:spPr>
          <a:xfrm>
            <a:off x="1496735" y="4297799"/>
            <a:ext cx="12350234" cy="22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Char char="•"/>
            </a:pPr>
            <a:r>
              <a:rPr b="0" i="0" lang="en-US" sz="11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88.5% accuracy in identifying high-acuity cases</a:t>
            </a:r>
            <a:endParaRPr b="0" i="0" sz="1100" u="none" cap="none" strike="noStrike"/>
          </a:p>
        </p:txBody>
      </p:sp>
      <p:sp>
        <p:nvSpPr>
          <p:cNvPr id="96" name="Google Shape;96;p16"/>
          <p:cNvSpPr/>
          <p:nvPr/>
        </p:nvSpPr>
        <p:spPr>
          <a:xfrm>
            <a:off x="1496735" y="4575810"/>
            <a:ext cx="12350234" cy="22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Char char="•"/>
            </a:pPr>
            <a:r>
              <a:rPr b="0" i="0" lang="en-US" sz="11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Reduces under-triage rates to 8-10%</a:t>
            </a:r>
            <a:endParaRPr b="0" i="0" sz="1100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1496735" y="4853821"/>
            <a:ext cx="12350234" cy="22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Char char="•"/>
            </a:pPr>
            <a:r>
              <a:rPr b="0" i="0" lang="en-US" sz="11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Decreases unnecessary visits while ensuring urgent cases get priority</a:t>
            </a:r>
            <a:endParaRPr b="0" i="0" sz="1100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1496735" y="5131832"/>
            <a:ext cx="12350234" cy="22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Char char="•"/>
            </a:pPr>
            <a:r>
              <a:rPr b="0" i="0" lang="en-US" sz="11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Serves both rural communities and overcrowded urban clinics</a:t>
            </a:r>
            <a:endParaRPr b="0" i="0" sz="1100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768191" y="5660469"/>
            <a:ext cx="13094018" cy="856059"/>
          </a:xfrm>
          <a:prstGeom prst="roundRect">
            <a:avLst>
              <a:gd fmla="val 15001" name="adj"/>
            </a:avLst>
          </a:prstGeom>
          <a:solidFill>
            <a:srgbClr val="E5F9F2">
              <a:alpha val="74901"/>
            </a:srgbClr>
          </a:solidFill>
          <a:ln cap="flat" cmpd="sng" w="152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783431" y="5675709"/>
            <a:ext cx="570667" cy="825579"/>
          </a:xfrm>
          <a:prstGeom prst="roundRect">
            <a:avLst>
              <a:gd fmla="val 19298" name="adj"/>
            </a:avLst>
          </a:prstGeom>
          <a:solidFill>
            <a:srgbClr val="D1EF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" name="Google Shape;10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7977" y="5954792"/>
            <a:ext cx="213955" cy="26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1496735" y="5818346"/>
            <a:ext cx="1783437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0" i="0" sz="140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1496735" y="6126837"/>
            <a:ext cx="12350234" cy="22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0" i="0" lang="en-US" sz="11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FastAPI backend with Gemini AI integration, clinical datasets, and Google Maps API for provider location services.</a:t>
            </a:r>
            <a:endParaRPr b="0" i="0" sz="110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768191" y="6659166"/>
            <a:ext cx="13094018" cy="856059"/>
          </a:xfrm>
          <a:prstGeom prst="roundRect">
            <a:avLst>
              <a:gd fmla="val 15001" name="adj"/>
            </a:avLst>
          </a:prstGeom>
          <a:solidFill>
            <a:srgbClr val="E5F9F2">
              <a:alpha val="74901"/>
            </a:srgbClr>
          </a:solidFill>
          <a:ln cap="flat" cmpd="sng" w="152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783431" y="6674406"/>
            <a:ext cx="570667" cy="825579"/>
          </a:xfrm>
          <a:prstGeom prst="roundRect">
            <a:avLst>
              <a:gd fmla="val 19298" name="adj"/>
            </a:avLst>
          </a:prstGeom>
          <a:solidFill>
            <a:srgbClr val="D1EF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6" name="Google Shape;10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7977" y="6953488"/>
            <a:ext cx="213955" cy="26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1496735" y="6817043"/>
            <a:ext cx="1783437" cy="22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Impact</a:t>
            </a:r>
            <a:endParaRPr b="0" i="0" sz="140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1496735" y="7125533"/>
            <a:ext cx="12350234" cy="22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00"/>
              <a:buFont typeface="Geist"/>
              <a:buNone/>
            </a:pPr>
            <a:r>
              <a:rPr b="0" i="0" lang="en-US" sz="11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Bridges healthcare access gaps by delivering intelligent first-level triage to underserved populations, improving provider efficiency and patient outcomes.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793790" y="827842"/>
            <a:ext cx="954393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The Healthcare Access Challenge</a:t>
            </a:r>
            <a:endParaRPr b="0" i="0" sz="4450" u="none" cap="none" strike="noStrike"/>
          </a:p>
        </p:txBody>
      </p:sp>
      <p:sp>
        <p:nvSpPr>
          <p:cNvPr id="115" name="Google Shape;115;p17"/>
          <p:cNvSpPr/>
          <p:nvPr/>
        </p:nvSpPr>
        <p:spPr>
          <a:xfrm>
            <a:off x="793790" y="1990249"/>
            <a:ext cx="6407944" cy="2773799"/>
          </a:xfrm>
          <a:prstGeom prst="roundRect">
            <a:avLst>
              <a:gd fmla="val 7360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1028224" y="22246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Provider Shortage</a:t>
            </a:r>
            <a:endParaRPr b="0" i="0" sz="220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1028224" y="2715101"/>
            <a:ext cx="593907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Limited doctors in rural areas and overwhelmed urban clinics create barriers to timely care. 87,150 physician shortage projected by 2037 (HRSA 2024), with only 9% of US physicians practicing in rural areas despite 20% of population living there.</a:t>
            </a:r>
            <a:endParaRPr b="0" i="0" sz="1750" u="none" cap="none" strike="noStrike"/>
          </a:p>
        </p:txBody>
      </p:sp>
      <p:sp>
        <p:nvSpPr>
          <p:cNvPr id="118" name="Google Shape;118;p17"/>
          <p:cNvSpPr/>
          <p:nvPr/>
        </p:nvSpPr>
        <p:spPr>
          <a:xfrm>
            <a:off x="7428548" y="1990249"/>
            <a:ext cx="6408063" cy="2773799"/>
          </a:xfrm>
          <a:prstGeom prst="roundRect">
            <a:avLst>
              <a:gd fmla="val 7360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7662982" y="22246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Patient Uncertainty</a:t>
            </a:r>
            <a:endParaRPr b="0" i="0" sz="220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7662982" y="2715101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Patients struggle to assess symptom severity, leading to delayed care or unnecessary visits.</a:t>
            </a:r>
            <a:endParaRPr b="0" i="0" sz="175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793790" y="4990862"/>
            <a:ext cx="6407944" cy="2410897"/>
          </a:xfrm>
          <a:prstGeom prst="roundRect">
            <a:avLst>
              <a:gd fmla="val 8468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Resource Waste</a:t>
            </a:r>
            <a:endParaRPr b="0" i="0" sz="220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1028224" y="5715714"/>
            <a:ext cx="593907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Unnecessary visits waste time and money while urgent cases face dangerous delays. Studies show 30-40% of emergency room visits are non-urgent, wasting $32 billion annually while critical cases face delays.</a:t>
            </a:r>
            <a:endParaRPr b="0" i="0" sz="175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7428548" y="4990862"/>
            <a:ext cx="6408063" cy="2410897"/>
          </a:xfrm>
          <a:prstGeom prst="roundRect">
            <a:avLst>
              <a:gd fmla="val 8468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7662982" y="522529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Missing Triage</a:t>
            </a:r>
            <a:endParaRPr b="0" i="0" sz="220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7662982" y="5715714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First-level screening system needed to guide patients before reaching healthcare providers.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793790" y="1982629"/>
            <a:ext cx="9516904" cy="460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Optimizing Healthcare Capacity Through AI Triage</a:t>
            </a:r>
            <a:endParaRPr b="0" i="0" sz="290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793790" y="2811899"/>
            <a:ext cx="3683079" cy="276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Intelligent Symptom Assessment</a:t>
            </a:r>
            <a:endParaRPr b="0" i="0" sz="170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793790" y="3235643"/>
            <a:ext cx="7681793" cy="707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50"/>
              <a:buFont typeface="Geist"/>
              <a:buNone/>
            </a:pPr>
            <a:r>
              <a:rPr b="0" i="0" lang="en-US" sz="11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Our AI system doesn't replace doctors—it maximizes their impact by filtering cases, reducing unnecessary visits by 30-40%, and ensuring critical patients receive priority attention. This optimizes existing healthcare capacity rather than creating new physicians.</a:t>
            </a:r>
            <a:endParaRPr b="0" i="0" sz="115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793790" y="4075509"/>
            <a:ext cx="7681793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50"/>
              <a:buFont typeface="Geist"/>
              <a:buChar char="•"/>
            </a:pPr>
            <a:r>
              <a:rPr b="0" i="0" lang="en-US" sz="11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Symptom collection and analysis</a:t>
            </a:r>
            <a:endParaRPr b="0" i="0" sz="115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793790" y="4362807"/>
            <a:ext cx="7681793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50"/>
              <a:buFont typeface="Geist"/>
              <a:buChar char="•"/>
            </a:pPr>
            <a:r>
              <a:rPr b="0" i="0" lang="en-US" sz="11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Evidence-based condition suggestions</a:t>
            </a:r>
            <a:endParaRPr b="0" i="0" sz="115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793790" y="4650105"/>
            <a:ext cx="7681793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50"/>
              <a:buFont typeface="Geist"/>
              <a:buChar char="•"/>
            </a:pPr>
            <a:r>
              <a:rPr b="0" i="0" lang="en-US" sz="11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Clear care recommendations</a:t>
            </a:r>
            <a:endParaRPr b="0" i="0" sz="115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793790" y="4937403"/>
            <a:ext cx="7681793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50"/>
              <a:buFont typeface="Geist"/>
              <a:buChar char="•"/>
            </a:pPr>
            <a:r>
              <a:rPr b="0" i="0" lang="en-US" sz="11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Simple lifestyle guidance for minor issues</a:t>
            </a:r>
            <a:endParaRPr b="0" i="0" sz="11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793790" y="5305782"/>
            <a:ext cx="7681793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150"/>
              <a:buFont typeface="Geist"/>
              <a:buNone/>
            </a:pPr>
            <a:r>
              <a:rPr b="1" i="0" lang="en-US" sz="11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Optional integration:</a:t>
            </a:r>
            <a:r>
              <a:rPr b="0" i="0" lang="en-US" sz="11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Google Maps API to locate nearest healthcare providers.</a:t>
            </a:r>
            <a:endParaRPr b="0" i="0" sz="1150" u="none" cap="none" strike="noStrike"/>
          </a:p>
        </p:txBody>
      </p:sp>
      <p:pic>
        <p:nvPicPr>
          <p:cNvPr descr="preencoded.png" id="140" name="Google Shape;1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2772" y="2830354"/>
            <a:ext cx="3250763" cy="325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793790" y="733187"/>
            <a:ext cx="5324713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550"/>
              <a:buFont typeface="Arial"/>
              <a:buNone/>
            </a:pPr>
            <a:r>
              <a:rPr b="1" i="0" lang="en-US" sz="35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Core Platform Features</a:t>
            </a:r>
            <a:endParaRPr b="0" i="0" sz="3550" u="none" cap="none" strike="noStrike"/>
          </a:p>
        </p:txBody>
      </p:sp>
      <p:sp>
        <p:nvSpPr>
          <p:cNvPr id="147" name="Google Shape;147;p19"/>
          <p:cNvSpPr/>
          <p:nvPr/>
        </p:nvSpPr>
        <p:spPr>
          <a:xfrm>
            <a:off x="793790" y="1935242"/>
            <a:ext cx="4226600" cy="1921073"/>
          </a:xfrm>
          <a:prstGeom prst="roundRect">
            <a:avLst>
              <a:gd fmla="val 5712" name="adj"/>
            </a:avLst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793790" y="1912382"/>
            <a:ext cx="4226600" cy="91440"/>
          </a:xfrm>
          <a:prstGeom prst="roundRect">
            <a:avLst>
              <a:gd fmla="val 178605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2634853" y="1663065"/>
            <a:ext cx="544354" cy="544354"/>
          </a:xfrm>
          <a:prstGeom prst="roundRect">
            <a:avLst>
              <a:gd fmla="val 167979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2798207" y="1799153"/>
            <a:ext cx="217646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700" u="none" cap="none" strike="noStrike"/>
          </a:p>
        </p:txBody>
      </p:sp>
      <p:sp>
        <p:nvSpPr>
          <p:cNvPr id="151" name="Google Shape;151;p19"/>
          <p:cNvSpPr/>
          <p:nvPr/>
        </p:nvSpPr>
        <p:spPr>
          <a:xfrm>
            <a:off x="998101" y="2388870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Symptom Checker</a:t>
            </a:r>
            <a:endParaRPr b="0" i="0" sz="175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998101" y="2781181"/>
            <a:ext cx="3817977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Maps patient-reported symptoms to evidence-based likely conditions using clinical datasets.</a:t>
            </a:r>
            <a:endParaRPr b="0" i="0" sz="1400" u="none" cap="none" strike="noStrike"/>
          </a:p>
        </p:txBody>
      </p:sp>
      <p:sp>
        <p:nvSpPr>
          <p:cNvPr id="153" name="Google Shape;153;p19"/>
          <p:cNvSpPr/>
          <p:nvPr/>
        </p:nvSpPr>
        <p:spPr>
          <a:xfrm>
            <a:off x="5201841" y="1935242"/>
            <a:ext cx="4226600" cy="1921073"/>
          </a:xfrm>
          <a:prstGeom prst="roundRect">
            <a:avLst>
              <a:gd fmla="val 5712" name="adj"/>
            </a:avLst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5201841" y="1912382"/>
            <a:ext cx="4226600" cy="91440"/>
          </a:xfrm>
          <a:prstGeom prst="roundRect">
            <a:avLst>
              <a:gd fmla="val 178605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7042904" y="1663065"/>
            <a:ext cx="544354" cy="544354"/>
          </a:xfrm>
          <a:prstGeom prst="roundRect">
            <a:avLst>
              <a:gd fmla="val 167979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7206258" y="1799153"/>
            <a:ext cx="217646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700" u="none" cap="none" strike="noStrike"/>
          </a:p>
        </p:txBody>
      </p:sp>
      <p:sp>
        <p:nvSpPr>
          <p:cNvPr id="157" name="Google Shape;157;p19"/>
          <p:cNvSpPr/>
          <p:nvPr/>
        </p:nvSpPr>
        <p:spPr>
          <a:xfrm>
            <a:off x="5406152" y="2388870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Risk Categorization</a:t>
            </a:r>
            <a:endParaRPr b="0" i="0" sz="1750" u="none" cap="none" strike="noStrike"/>
          </a:p>
        </p:txBody>
      </p:sp>
      <p:sp>
        <p:nvSpPr>
          <p:cNvPr id="158" name="Google Shape;158;p19"/>
          <p:cNvSpPr/>
          <p:nvPr/>
        </p:nvSpPr>
        <p:spPr>
          <a:xfrm>
            <a:off x="5406152" y="2781181"/>
            <a:ext cx="3817977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Classifies symptoms as Minor, Moderate, or Severe to guide appropriate care pathways.</a:t>
            </a:r>
            <a:endParaRPr b="0" i="0" sz="1400" u="none" cap="none" strike="noStrike"/>
          </a:p>
        </p:txBody>
      </p:sp>
      <p:sp>
        <p:nvSpPr>
          <p:cNvPr id="159" name="Google Shape;159;p19"/>
          <p:cNvSpPr/>
          <p:nvPr/>
        </p:nvSpPr>
        <p:spPr>
          <a:xfrm>
            <a:off x="9609892" y="1935242"/>
            <a:ext cx="4226719" cy="1921073"/>
          </a:xfrm>
          <a:prstGeom prst="roundRect">
            <a:avLst>
              <a:gd fmla="val 5712" name="adj"/>
            </a:avLst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9609892" y="1912382"/>
            <a:ext cx="4226719" cy="91440"/>
          </a:xfrm>
          <a:prstGeom prst="roundRect">
            <a:avLst>
              <a:gd fmla="val 178605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11451074" y="1663065"/>
            <a:ext cx="544354" cy="544354"/>
          </a:xfrm>
          <a:prstGeom prst="roundRect">
            <a:avLst>
              <a:gd fmla="val 167979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11614428" y="1799153"/>
            <a:ext cx="217646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70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9814203" y="2388870"/>
            <a:ext cx="2751058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Care Recommendations</a:t>
            </a:r>
            <a:endParaRPr b="0" i="0" sz="175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9814203" y="2781181"/>
            <a:ext cx="3818096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Provides home remedies and lifestyle tips for minor conditions, doctor visits for moderate cases.</a:t>
            </a:r>
            <a:endParaRPr b="0" i="0" sz="140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793790" y="4309943"/>
            <a:ext cx="6430685" cy="1630799"/>
          </a:xfrm>
          <a:prstGeom prst="roundRect">
            <a:avLst>
              <a:gd fmla="val 6728" name="adj"/>
            </a:avLst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793790" y="4287083"/>
            <a:ext cx="6430685" cy="91440"/>
          </a:xfrm>
          <a:prstGeom prst="roundRect">
            <a:avLst>
              <a:gd fmla="val 178605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3736896" y="4037767"/>
            <a:ext cx="544354" cy="544354"/>
          </a:xfrm>
          <a:prstGeom prst="roundRect">
            <a:avLst>
              <a:gd fmla="val 167979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3900249" y="4173855"/>
            <a:ext cx="217646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70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998101" y="4763572"/>
            <a:ext cx="2268260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Provider Finder</a:t>
            </a:r>
            <a:endParaRPr b="0" i="0" sz="175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998101" y="5155883"/>
            <a:ext cx="6022062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Integrates Google Maps API to locate nearest doctors and hospitals when professional care is needed.</a:t>
            </a:r>
            <a:endParaRPr b="0" i="0" sz="140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7405926" y="4309943"/>
            <a:ext cx="6430685" cy="1630799"/>
          </a:xfrm>
          <a:prstGeom prst="roundRect">
            <a:avLst>
              <a:gd fmla="val 6728" name="adj"/>
            </a:avLst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7405926" y="4287083"/>
            <a:ext cx="6430685" cy="91440"/>
          </a:xfrm>
          <a:prstGeom prst="roundRect">
            <a:avLst>
              <a:gd fmla="val 178605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10349032" y="4037767"/>
            <a:ext cx="544354" cy="544354"/>
          </a:xfrm>
          <a:prstGeom prst="roundRect">
            <a:avLst>
              <a:gd fmla="val 167979" name="adj"/>
            </a:avLst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10512385" y="4173855"/>
            <a:ext cx="217646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7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7610237" y="4763572"/>
            <a:ext cx="242768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Multilingual Support</a:t>
            </a:r>
            <a:endParaRPr b="0" i="0" sz="175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7610237" y="5155883"/>
            <a:ext cx="6022062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00"/>
              <a:buFont typeface="Geist"/>
              <a:buNone/>
            </a:pPr>
            <a:r>
              <a:rPr b="0" i="0" lang="en-US" sz="14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Available in English and Hindi to serve diverse patient populations effectively.</a:t>
            </a:r>
            <a:endParaRPr b="0" i="0" sz="14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793790" y="6144816"/>
            <a:ext cx="13042821" cy="1351598"/>
          </a:xfrm>
          <a:prstGeom prst="roundRect">
            <a:avLst>
              <a:gd fmla="val 12083" name="adj"/>
            </a:avLst>
          </a:prstGeom>
          <a:solidFill>
            <a:srgbClr val="B3FF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241" y="6418540"/>
            <a:ext cx="226814" cy="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1383506" y="6371630"/>
            <a:ext cx="12271653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ist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Clinical Validation &amp; Compliance: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Geist"/>
                <a:ea typeface="Geist"/>
                <a:cs typeface="Geist"/>
                <a:sym typeface="Geist"/>
              </a:rPr>
              <a:t> Platform validated against clinical datasets with 88.5% accuracy for high-acuity cases. HIPAA-compliant data handling. FDA medical device software guidelines compliance. This platform provides guidance only and is NOT a medical diagnosis. All recommendations require healthcare professional validation.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793790" y="1323142"/>
            <a:ext cx="946404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System Architecture &amp; Data Flow</a:t>
            </a:r>
            <a:endParaRPr b="0" i="0" sz="445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75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User Interaction</a:t>
            </a:r>
            <a:endParaRPr b="0" i="0" sz="2200" u="none" cap="none" strike="noStrike"/>
          </a:p>
        </p:txBody>
      </p:sp>
      <p:sp>
        <p:nvSpPr>
          <p:cNvPr id="189" name="Google Shape;189;p20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Patient accesses frontend through Streamlit prototype or React application interface.</a:t>
            </a:r>
            <a:endParaRPr b="0" i="0" sz="1750" u="none" cap="none" strike="noStrike"/>
          </a:p>
        </p:txBody>
      </p:sp>
      <p:sp>
        <p:nvSpPr>
          <p:cNvPr id="190" name="Google Shape;190;p20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75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API Processing</a:t>
            </a:r>
            <a:endParaRPr b="0" i="0" sz="220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FastAPI backend receives symptoms and calls Gemini API for intelligent analysis.</a:t>
            </a:r>
            <a:endParaRPr b="0" i="0" sz="1750" u="none" cap="none" strike="noStrike"/>
          </a:p>
        </p:txBody>
      </p:sp>
      <p:sp>
        <p:nvSpPr>
          <p:cNvPr id="194" name="Google Shape;194;p20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75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9640133" y="3014901"/>
            <a:ext cx="364140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Recommendation Engine</a:t>
            </a:r>
            <a:endParaRPr b="0" i="0" sz="2200" u="none" cap="none" strike="noStrike"/>
          </a:p>
        </p:txBody>
      </p:sp>
      <p:sp>
        <p:nvSpPr>
          <p:cNvPr id="197" name="Google Shape;197;p20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Applies clinical triage logic to generate appropriate care pathway recommendations.</a:t>
            </a:r>
            <a:endParaRPr b="0" i="0" sz="1750" u="none" cap="none" strike="noStrike"/>
          </a:p>
        </p:txBody>
      </p:sp>
      <p:sp>
        <p:nvSpPr>
          <p:cNvPr id="198" name="Google Shape;198;p20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750" u="none" cap="none" strike="noStrike"/>
          </a:p>
        </p:txBody>
      </p:sp>
      <p:sp>
        <p:nvSpPr>
          <p:cNvPr id="199" name="Google Shape;199;p2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Location Services</a:t>
            </a:r>
            <a:endParaRPr b="0" i="0" sz="2200" u="none" cap="none" strike="noStrike"/>
          </a:p>
        </p:txBody>
      </p:sp>
      <p:sp>
        <p:nvSpPr>
          <p:cNvPr id="201" name="Google Shape;201;p20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Optional Google Maps API integration provides nearest healthcare provider locations.</a:t>
            </a:r>
            <a:endParaRPr b="0" i="0" sz="1750" u="none" cap="none" strike="noStrike"/>
          </a:p>
        </p:txBody>
      </p:sp>
      <p:sp>
        <p:nvSpPr>
          <p:cNvPr id="202" name="Google Shape;202;p20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750" u="none" cap="none" strike="noStrike"/>
          </a:p>
        </p:txBody>
      </p:sp>
      <p:sp>
        <p:nvSpPr>
          <p:cNvPr id="203" name="Google Shape;203;p20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Data Storage</a:t>
            </a:r>
            <a:endParaRPr b="0" i="0" sz="2200" u="none" cap="none" strike="noStrike"/>
          </a:p>
        </p:txBody>
      </p:sp>
      <p:sp>
        <p:nvSpPr>
          <p:cNvPr id="205" name="Google Shape;205;p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SQLite or Firebase database stores interaction history for analytics and improvement.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1" name="Google Shape;2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/>
          <p:nvPr/>
        </p:nvSpPr>
        <p:spPr>
          <a:xfrm>
            <a:off x="6280190" y="790813"/>
            <a:ext cx="3969425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Technology Stack</a:t>
            </a:r>
            <a:endParaRPr b="0" i="0" sz="3100" u="none" cap="none" strike="noStrike"/>
          </a:p>
        </p:txBody>
      </p:sp>
      <p:pic>
        <p:nvPicPr>
          <p:cNvPr descr="preencoded.png" id="213" name="Google Shape;2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1525072"/>
            <a:ext cx="317540" cy="31754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>
            <a:off x="6280190" y="2040969"/>
            <a:ext cx="23250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50"/>
              <a:buFont typeface="Arial"/>
              <a:buNone/>
            </a:pPr>
            <a:r>
              <a:rPr b="1" i="0" lang="en-US" sz="15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Frontend Development</a:t>
            </a:r>
            <a:endParaRPr b="0" i="0" sz="1550" u="none" cap="none" strike="noStrike"/>
          </a:p>
        </p:txBody>
      </p:sp>
      <p:sp>
        <p:nvSpPr>
          <p:cNvPr id="215" name="Google Shape;215;p21"/>
          <p:cNvSpPr/>
          <p:nvPr/>
        </p:nvSpPr>
        <p:spPr>
          <a:xfrm>
            <a:off x="6280190" y="2384227"/>
            <a:ext cx="75564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Streamlit for rapid prototyping and React for polished production user interface with responsive design.</a:t>
            </a:r>
            <a:endParaRPr b="0" i="0" sz="1250" u="none" cap="none" strike="noStrike"/>
          </a:p>
        </p:txBody>
      </p:sp>
      <p:pic>
        <p:nvPicPr>
          <p:cNvPr descr="preencoded.png" id="216" name="Google Shape;21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2955846"/>
            <a:ext cx="317540" cy="31754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6280190" y="3471743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50"/>
              <a:buFont typeface="Arial"/>
              <a:buNone/>
            </a:pPr>
            <a:r>
              <a:rPr b="1" i="0" lang="en-US" sz="15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Backend Services</a:t>
            </a:r>
            <a:endParaRPr b="0" i="0" sz="1550" u="none" cap="none" strike="noStrike"/>
          </a:p>
        </p:txBody>
      </p:sp>
      <p:sp>
        <p:nvSpPr>
          <p:cNvPr id="218" name="Google Shape;218;p21"/>
          <p:cNvSpPr/>
          <p:nvPr/>
        </p:nvSpPr>
        <p:spPr>
          <a:xfrm>
            <a:off x="6280190" y="3815001"/>
            <a:ext cx="75564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FastAPI framework with RESTful API routes for scalable, high-performance backend operations.</a:t>
            </a:r>
            <a:endParaRPr b="0" i="0" sz="1250" u="none" cap="none" strike="noStrike"/>
          </a:p>
        </p:txBody>
      </p:sp>
      <p:pic>
        <p:nvPicPr>
          <p:cNvPr descr="preencoded.png" id="219" name="Google Shape;21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4386620"/>
            <a:ext cx="317540" cy="31754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/>
          <p:nvPr/>
        </p:nvSpPr>
        <p:spPr>
          <a:xfrm>
            <a:off x="6280190" y="4902518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50"/>
              <a:buFont typeface="Arial"/>
              <a:buNone/>
            </a:pPr>
            <a:r>
              <a:rPr b="1" i="0" lang="en-US" sz="15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AI &amp; Data Sources</a:t>
            </a:r>
            <a:endParaRPr b="0" i="0" sz="1550" u="none" cap="none" strike="noStrike"/>
          </a:p>
        </p:txBody>
      </p:sp>
      <p:sp>
        <p:nvSpPr>
          <p:cNvPr id="221" name="Google Shape;221;p21"/>
          <p:cNvSpPr/>
          <p:nvPr/>
        </p:nvSpPr>
        <p:spPr>
          <a:xfrm>
            <a:off x="6280190" y="5245775"/>
            <a:ext cx="7556421" cy="762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Gemini API integration, MIMIC-III clinical database, ICD-10 classification system, and validated medical ontologies, alongside Google Maps API for location services. This includes HIPAA-compliant data handling and adherence to FDA medical device software guidelines compliance.</a:t>
            </a:r>
            <a:endParaRPr b="0" i="0" sz="1250" u="none" cap="none" strike="noStrike"/>
          </a:p>
        </p:txBody>
      </p:sp>
      <p:pic>
        <p:nvPicPr>
          <p:cNvPr descr="preencoded.png" id="222" name="Google Shape;22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0190" y="6325553"/>
            <a:ext cx="317540" cy="31754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>
            <a:off x="6280190" y="6841450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550"/>
              <a:buFont typeface="Arial"/>
              <a:buNone/>
            </a:pPr>
            <a:r>
              <a:rPr b="1" i="0" lang="en-US" sz="15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Data Management</a:t>
            </a:r>
            <a:endParaRPr b="0" i="0" sz="1550" u="none" cap="none" strike="noStrike"/>
          </a:p>
        </p:txBody>
      </p:sp>
      <p:sp>
        <p:nvSpPr>
          <p:cNvPr id="224" name="Google Shape;224;p21"/>
          <p:cNvSpPr/>
          <p:nvPr/>
        </p:nvSpPr>
        <p:spPr>
          <a:xfrm>
            <a:off x="6280190" y="7184708"/>
            <a:ext cx="755642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SQLite for development or Firebase for production-scale chat history and analytics storage.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/>
          <p:nvPr/>
        </p:nvSpPr>
        <p:spPr>
          <a:xfrm>
            <a:off x="793790" y="824627"/>
            <a:ext cx="734746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Platform Demo Scenarios</a:t>
            </a:r>
            <a:endParaRPr b="0" i="0" sz="4450" u="none" cap="none" strike="noStrike"/>
          </a:p>
        </p:txBody>
      </p:sp>
      <p:pic>
        <p:nvPicPr>
          <p:cNvPr descr="preencoded.png"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87034"/>
            <a:ext cx="1134070" cy="180594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>
            <a:off x="2154674" y="2213848"/>
            <a:ext cx="314063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Minor Condition Case</a:t>
            </a:r>
            <a:endParaRPr b="0" i="0" sz="2200" u="none" cap="none" strike="noStrike"/>
          </a:p>
        </p:txBody>
      </p:sp>
      <p:sp>
        <p:nvSpPr>
          <p:cNvPr id="233" name="Google Shape;233;p22"/>
          <p:cNvSpPr/>
          <p:nvPr/>
        </p:nvSpPr>
        <p:spPr>
          <a:xfrm>
            <a:off x="2154674" y="2704267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Symptoms:</a:t>
            </a: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Fever, sore throat, headache</a:t>
            </a:r>
            <a:endParaRPr b="0" i="0" sz="1750" u="none" cap="none" strike="noStrike"/>
          </a:p>
        </p:txBody>
      </p:sp>
      <p:sp>
        <p:nvSpPr>
          <p:cNvPr id="234" name="Google Shape;234;p22"/>
          <p:cNvSpPr/>
          <p:nvPr/>
        </p:nvSpPr>
        <p:spPr>
          <a:xfrm>
            <a:off x="2154674" y="3203258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Response:</a:t>
            </a: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Suggests home remedies with guidance to see doctor if symptoms persist beyond 3-5 days.</a:t>
            </a:r>
            <a:endParaRPr b="0" i="0" sz="1750" u="none" cap="none" strike="noStrike"/>
          </a:p>
        </p:txBody>
      </p:sp>
      <p:pic>
        <p:nvPicPr>
          <p:cNvPr descr="preencoded.png" id="235" name="Google Shape;2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792974"/>
            <a:ext cx="1134070" cy="180594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2"/>
          <p:cNvSpPr/>
          <p:nvPr/>
        </p:nvSpPr>
        <p:spPr>
          <a:xfrm>
            <a:off x="2154674" y="40197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Emergency Case</a:t>
            </a:r>
            <a:endParaRPr b="0" i="0" sz="2200" u="none" cap="none" strike="noStrike"/>
          </a:p>
        </p:txBody>
      </p:sp>
      <p:sp>
        <p:nvSpPr>
          <p:cNvPr id="237" name="Google Shape;237;p22"/>
          <p:cNvSpPr/>
          <p:nvPr/>
        </p:nvSpPr>
        <p:spPr>
          <a:xfrm>
            <a:off x="2154674" y="4510207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Symptoms:</a:t>
            </a: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Chest pain, excessive sweating</a:t>
            </a:r>
            <a:endParaRPr b="0" i="0" sz="1750" u="none" cap="none" strike="noStrike"/>
          </a:p>
        </p:txBody>
      </p:sp>
      <p:sp>
        <p:nvSpPr>
          <p:cNvPr id="238" name="Google Shape;238;p22"/>
          <p:cNvSpPr/>
          <p:nvPr/>
        </p:nvSpPr>
        <p:spPr>
          <a:xfrm>
            <a:off x="2154674" y="5009198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Response:</a:t>
            </a: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Immediate urgent hospital alert with nearest emergency room locations provided.</a:t>
            </a:r>
            <a:endParaRPr b="0" i="0" sz="1750" u="none" cap="none" strike="noStrike"/>
          </a:p>
        </p:txBody>
      </p:sp>
      <p:pic>
        <p:nvPicPr>
          <p:cNvPr descr="preencoded.png" id="239" name="Google Shape;23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598914"/>
            <a:ext cx="1134070" cy="18059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/>
          <p:nvPr/>
        </p:nvSpPr>
        <p:spPr>
          <a:xfrm>
            <a:off x="2154674" y="5825728"/>
            <a:ext cx="352567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Hindi Language Support</a:t>
            </a:r>
            <a:endParaRPr b="0" i="0" sz="2200" u="none" cap="none" strike="noStrike"/>
          </a:p>
        </p:txBody>
      </p:sp>
      <p:sp>
        <p:nvSpPr>
          <p:cNvPr id="241" name="Google Shape;241;p22"/>
          <p:cNvSpPr/>
          <p:nvPr/>
        </p:nvSpPr>
        <p:spPr>
          <a:xfrm>
            <a:off x="2154674" y="6316147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Input:</a:t>
            </a: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"Bukhar aur khansi hai" (I have fever and cough)</a:t>
            </a:r>
            <a:endParaRPr b="0" i="0" sz="1750" u="none" cap="none" strike="noStrike"/>
          </a:p>
        </p:txBody>
      </p:sp>
      <p:sp>
        <p:nvSpPr>
          <p:cNvPr id="242" name="Google Shape;242;p22"/>
          <p:cNvSpPr/>
          <p:nvPr/>
        </p:nvSpPr>
        <p:spPr>
          <a:xfrm>
            <a:off x="2154674" y="6815138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1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Response:</a:t>
            </a: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 Bot responds in Hindi with culturally appropriate care recommendations.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/>
          <p:nvPr/>
        </p:nvSpPr>
        <p:spPr>
          <a:xfrm>
            <a:off x="790218" y="620792"/>
            <a:ext cx="6357461" cy="529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Healthcare Impact &amp; Benefits</a:t>
            </a:r>
            <a:endParaRPr b="0" i="0" sz="3300" u="none" cap="none" strike="noStrike"/>
          </a:p>
        </p:txBody>
      </p:sp>
      <p:pic>
        <p:nvPicPr>
          <p:cNvPr descr="preencoded.png" id="249" name="Google Shape;2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218" y="1594485"/>
            <a:ext cx="4721185" cy="247173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/>
          <p:nvPr/>
        </p:nvSpPr>
        <p:spPr>
          <a:xfrm>
            <a:off x="7529393" y="1594485"/>
            <a:ext cx="6318409" cy="1329452"/>
          </a:xfrm>
          <a:prstGeom prst="roundRect">
            <a:avLst>
              <a:gd fmla="val 1146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7706320" y="1771412"/>
            <a:ext cx="2116693" cy="264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Rural Communities</a:t>
            </a:r>
            <a:endParaRPr b="0" i="0" sz="1650" u="none" cap="none" strike="noStrike"/>
          </a:p>
        </p:txBody>
      </p:sp>
      <p:sp>
        <p:nvSpPr>
          <p:cNvPr id="252" name="Google Shape;252;p23"/>
          <p:cNvSpPr/>
          <p:nvPr/>
        </p:nvSpPr>
        <p:spPr>
          <a:xfrm>
            <a:off x="7706320" y="2205276"/>
            <a:ext cx="5964555" cy="541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00"/>
              <a:buFont typeface="Geist"/>
              <a:buNone/>
            </a:pPr>
            <a:r>
              <a:rPr b="0" i="0" lang="en-US" sz="13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Provides early triage and guidance where healthcare providers are scarce or distant.</a:t>
            </a:r>
            <a:endParaRPr b="0" i="0" sz="1300" u="none" cap="none" strike="noStrike"/>
          </a:p>
        </p:txBody>
      </p:sp>
      <p:sp>
        <p:nvSpPr>
          <p:cNvPr id="253" name="Google Shape;253;p23"/>
          <p:cNvSpPr/>
          <p:nvPr/>
        </p:nvSpPr>
        <p:spPr>
          <a:xfrm>
            <a:off x="7529393" y="3093244"/>
            <a:ext cx="6318409" cy="1329452"/>
          </a:xfrm>
          <a:prstGeom prst="roundRect">
            <a:avLst>
              <a:gd fmla="val 1146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7706320" y="3270171"/>
            <a:ext cx="2116693" cy="264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Urban Healthcare</a:t>
            </a:r>
            <a:endParaRPr b="0" i="0" sz="1650" u="none" cap="none" strike="noStrike"/>
          </a:p>
        </p:txBody>
      </p:sp>
      <p:sp>
        <p:nvSpPr>
          <p:cNvPr id="255" name="Google Shape;255;p23"/>
          <p:cNvSpPr/>
          <p:nvPr/>
        </p:nvSpPr>
        <p:spPr>
          <a:xfrm>
            <a:off x="7706320" y="3704034"/>
            <a:ext cx="5964555" cy="541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00"/>
              <a:buFont typeface="Geist"/>
              <a:buNone/>
            </a:pPr>
            <a:r>
              <a:rPr b="0" i="0" lang="en-US" sz="13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Reduces unnecessary hospital visits and emergency room overcrowding in busy cities.</a:t>
            </a:r>
            <a:endParaRPr b="0" i="0" sz="1300" u="none" cap="none" strike="noStrike"/>
          </a:p>
        </p:txBody>
      </p:sp>
      <p:sp>
        <p:nvSpPr>
          <p:cNvPr id="256" name="Google Shape;256;p23"/>
          <p:cNvSpPr/>
          <p:nvPr/>
        </p:nvSpPr>
        <p:spPr>
          <a:xfrm>
            <a:off x="7529393" y="4592003"/>
            <a:ext cx="6318409" cy="1329452"/>
          </a:xfrm>
          <a:prstGeom prst="roundRect">
            <a:avLst>
              <a:gd fmla="val 1146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7706320" y="4768929"/>
            <a:ext cx="2116693" cy="264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Provider Efficiency</a:t>
            </a:r>
            <a:endParaRPr b="0" i="0" sz="1650" u="none" cap="none" strike="noStrike"/>
          </a:p>
        </p:txBody>
      </p:sp>
      <p:sp>
        <p:nvSpPr>
          <p:cNvPr id="258" name="Google Shape;258;p23"/>
          <p:cNvSpPr/>
          <p:nvPr/>
        </p:nvSpPr>
        <p:spPr>
          <a:xfrm>
            <a:off x="7706320" y="5202793"/>
            <a:ext cx="5964555" cy="541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00"/>
              <a:buFont typeface="Geist"/>
              <a:buNone/>
            </a:pPr>
            <a:r>
              <a:rPr b="0" i="0" lang="en-US" sz="13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Enables doctors to focus time and attention on patients requiring critical medical intervention.</a:t>
            </a:r>
            <a:endParaRPr b="0" i="0" sz="1300" u="none" cap="none" strike="noStrike"/>
          </a:p>
        </p:txBody>
      </p:sp>
      <p:sp>
        <p:nvSpPr>
          <p:cNvPr id="259" name="Google Shape;259;p23"/>
          <p:cNvSpPr/>
          <p:nvPr/>
        </p:nvSpPr>
        <p:spPr>
          <a:xfrm>
            <a:off x="7529393" y="6090761"/>
            <a:ext cx="6318409" cy="1329452"/>
          </a:xfrm>
          <a:prstGeom prst="roundRect">
            <a:avLst>
              <a:gd fmla="val 1146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7706320" y="6267688"/>
            <a:ext cx="2116693" cy="264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Social Equity</a:t>
            </a:r>
            <a:endParaRPr b="0" i="0" sz="1650" u="none" cap="none" strike="noStrike"/>
          </a:p>
        </p:txBody>
      </p:sp>
      <p:sp>
        <p:nvSpPr>
          <p:cNvPr id="261" name="Google Shape;261;p23"/>
          <p:cNvSpPr/>
          <p:nvPr/>
        </p:nvSpPr>
        <p:spPr>
          <a:xfrm>
            <a:off x="7706320" y="6701552"/>
            <a:ext cx="5964555" cy="541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00"/>
              <a:buFont typeface="Geist"/>
              <a:buNone/>
            </a:pPr>
            <a:r>
              <a:rPr b="0" i="0" lang="en-US" sz="13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Delivers accessible, multilingual, affordable healthcare support to underserved populations.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